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6cf5d661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6cf5d661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6cf5d661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16cf5d661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6cf5d661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6cf5d661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6cf5d661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6cf5d661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6cf5d661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16cf5d661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6cf5d661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16cf5d661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16cf5d661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16cf5d661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16cf5d661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16cf5d661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6cf5d661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16cf5d661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6cf5d661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6cf5d66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6cf5d661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6cf5d661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16cf5d661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16cf5d661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6cf5d661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6cf5d661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6cf5d661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6cf5d661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16cf5d661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16cf5d661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16cf5d661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16cf5d661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16cf5d661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16cf5d661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6ba9ae3e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6ba9ae3e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6cf5d661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16cf5d661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rive.google.com/file/d/17QmHGjgYrgMUW8e5oXCwPcfLCV5tH3TG/view"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S3xV-uqTG9_skgxF7hgrwKPylBxikzNp/view" TargetMode="Externa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2023-03-08</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Make your own maze!</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t>Edit the file maze.txt. You can make your own yourself, or you can use a maze generator such as https://www.dcode.fr/maze-generator</a:t>
            </a:r>
            <a:endParaRPr/>
          </a:p>
          <a:p>
            <a:pPr indent="0" lvl="0" marL="0" rtl="0" algn="l">
              <a:spcBef>
                <a:spcPts val="1200"/>
              </a:spcBef>
              <a:spcAft>
                <a:spcPts val="0"/>
              </a:spcAft>
              <a:buClr>
                <a:schemeClr val="dk1"/>
              </a:buClr>
              <a:buSzPct val="61111"/>
              <a:buFont typeface="Arial"/>
              <a:buNone/>
            </a:pPr>
            <a:r>
              <a:rPr lang="en"/>
              <a:t>(If you use that maze generator, select Single Character display, not Square,  for best results, and make sure you specify # as the wall character.)</a:t>
            </a:r>
            <a:endParaRPr/>
          </a:p>
          <a:p>
            <a:pPr indent="0" lvl="0" marL="0" rtl="0" algn="l">
              <a:spcBef>
                <a:spcPts val="1200"/>
              </a:spcBef>
              <a:spcAft>
                <a:spcPts val="0"/>
              </a:spcAft>
              <a:buClr>
                <a:schemeClr val="dk1"/>
              </a:buClr>
              <a:buSzPct val="61111"/>
              <a:buFont typeface="Arial"/>
              <a:buNone/>
            </a:pPr>
            <a:r>
              <a:rPr lang="en"/>
              <a:t>Any size maze is supported, but don't make it too big because I have to play it!</a:t>
            </a:r>
            <a:endParaRPr/>
          </a:p>
          <a:p>
            <a:pPr indent="0" lvl="0" marL="0" rtl="0" algn="l">
              <a:spcBef>
                <a:spcPts val="1200"/>
              </a:spcBef>
              <a:spcAft>
                <a:spcPts val="0"/>
              </a:spcAft>
              <a:buClr>
                <a:schemeClr val="dk1"/>
              </a:buClr>
              <a:buSzPct val="61111"/>
              <a:buFont typeface="Arial"/>
              <a:buNone/>
            </a:pPr>
            <a:r>
              <a:rPr lang="en"/>
              <a:t>15x15 or 20x20 is probably a decent size, although you can go smaller too.</a:t>
            </a:r>
            <a:endParaRPr/>
          </a:p>
          <a:p>
            <a:pPr indent="0" lvl="0" marL="0" rtl="0" algn="l">
              <a:spcBef>
                <a:spcPts val="1200"/>
              </a:spcBef>
              <a:spcAft>
                <a:spcPts val="0"/>
              </a:spcAft>
              <a:buClr>
                <a:schemeClr val="dk1"/>
              </a:buClr>
              <a:buSzPct val="61111"/>
              <a:buFont typeface="Arial"/>
              <a:buNone/>
            </a:pPr>
            <a:r>
              <a:rPr lang="en"/>
              <a:t>Once you've generated or drawn a maze.txt, make sure you place the player, by putting a capital P somewhere. To place the little dog, put a lowercase d.</a:t>
            </a:r>
            <a:endParaRPr/>
          </a:p>
          <a:p>
            <a:pPr indent="0" lvl="0" marL="0" rtl="0" algn="l">
              <a:spcBef>
                <a:spcPts val="1200"/>
              </a:spcBef>
              <a:spcAft>
                <a:spcPts val="1200"/>
              </a:spcAft>
              <a:buNone/>
            </a:pPr>
            <a:r>
              <a:rPr lang="en"/>
              <a:t>When editing maze.txt, you may find it helpful to press the INSERT key on the keyboard to enter Overwrite mode. (10 points)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1275903" y="555612"/>
            <a:ext cx="6592199" cy="4032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4"/>
          <p:cNvPicPr preferRelativeResize="0"/>
          <p:nvPr/>
        </p:nvPicPr>
        <p:blipFill>
          <a:blip r:embed="rId3">
            <a:alphaModFix/>
          </a:blip>
          <a:stretch>
            <a:fillRect/>
          </a:stretch>
        </p:blipFill>
        <p:spPr>
          <a:xfrm>
            <a:off x="2014775" y="257775"/>
            <a:ext cx="4768823" cy="4657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t>
            </a:r>
            <a:r>
              <a:rPr lang="en"/>
              <a:t>"Re-skin" the maze graphics!</a:t>
            </a:r>
            <a:endParaRPr/>
          </a:p>
        </p:txBody>
      </p:sp>
      <p:sp>
        <p:nvSpPr>
          <p:cNvPr id="135" name="Google Shape;13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Replace the original images wall.jpg, player.png, etc. with images of your own choice. You can find images on the Internet, such as using the Image search option on Google.</a:t>
            </a:r>
            <a:endParaRPr/>
          </a:p>
          <a:p>
            <a:pPr indent="0" lvl="0" marL="0" rtl="0" algn="l">
              <a:spcBef>
                <a:spcPts val="1200"/>
              </a:spcBef>
              <a:spcAft>
                <a:spcPts val="0"/>
              </a:spcAft>
              <a:buNone/>
            </a:pPr>
            <a:r>
              <a:rPr lang="en"/>
              <a:t>If you like drawing, you could use an online drawing tool such as https://jspaint.app, or even draw with pen and paper and take a picture with a phone.</a:t>
            </a:r>
            <a:endParaRPr/>
          </a:p>
          <a:p>
            <a:pPr indent="0" lvl="0" marL="0" rtl="0" algn="l">
              <a:spcBef>
                <a:spcPts val="1200"/>
              </a:spcBef>
              <a:spcAft>
                <a:spcPts val="0"/>
              </a:spcAft>
              <a:buNone/>
            </a:pPr>
            <a:r>
              <a:rPr lang="en"/>
              <a:t>You will probably need to save the image file to the local computer and then use the Upload File button in replit.</a:t>
            </a:r>
            <a:endParaRPr/>
          </a:p>
          <a:p>
            <a:pPr indent="0" lvl="0" marL="0" rtl="0" algn="l">
              <a:spcBef>
                <a:spcPts val="1200"/>
              </a:spcBef>
              <a:spcAft>
                <a:spcPts val="0"/>
              </a:spcAft>
              <a:buNone/>
            </a:pPr>
            <a:r>
              <a:rPr lang="en"/>
              <a:t>Many image formats will work, but .jpg/.jpeg and .png are definitely supported.</a:t>
            </a:r>
            <a:endParaRPr/>
          </a:p>
          <a:p>
            <a:pPr indent="0" lvl="0" marL="0" rtl="0" algn="l">
              <a:spcBef>
                <a:spcPts val="1200"/>
              </a:spcBef>
              <a:spcAft>
                <a:spcPts val="1200"/>
              </a:spcAft>
              <a:buNone/>
            </a:pPr>
            <a:r>
              <a:rPr lang="en"/>
              <a:t>IMPORTANT: Your images should be roughly square dimensions, and not be super high resolution. If the images are too high-resolution, the game will run slow. You can use a website like https://simpleimageresizer.com to reduce the size of your images. (10 points)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Support alternative movement keys</a:t>
            </a:r>
            <a:endParaRPr/>
          </a:p>
        </p:txBody>
      </p:sp>
      <p:sp>
        <p:nvSpPr>
          <p:cNvPr id="141" name="Google Shape;141;p26"/>
          <p:cNvSpPr txBox="1"/>
          <p:nvPr>
            <p:ph idx="1" type="body"/>
          </p:nvPr>
        </p:nvSpPr>
        <p:spPr>
          <a:xfrm>
            <a:off x="311700" y="1152475"/>
            <a:ext cx="51360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Gamers often prefer using W (up), A (left), S (down), D (right) keys to the arrow keys for movement.</a:t>
            </a:r>
            <a:endParaRPr/>
          </a:p>
          <a:p>
            <a:pPr indent="0" lvl="0" marL="0" rtl="0" algn="l">
              <a:spcBef>
                <a:spcPts val="1200"/>
              </a:spcBef>
              <a:spcAft>
                <a:spcPts val="0"/>
              </a:spcAft>
              <a:buNone/>
            </a:pPr>
            <a:r>
              <a:rPr lang="en"/>
              <a:t>Look at the keyPressed method in Game.java and enhance it to support WASD as well as the arrow keys. The key codes for WASD start with VK_ for Virtual Key, e.g. VK_W, VK_A, VK_S, VK_D.</a:t>
            </a:r>
            <a:endParaRPr/>
          </a:p>
          <a:p>
            <a:pPr indent="0" lvl="0" marL="0" rtl="0" algn="l">
              <a:spcBef>
                <a:spcPts val="1200"/>
              </a:spcBef>
              <a:spcAft>
                <a:spcPts val="0"/>
              </a:spcAft>
              <a:buNone/>
            </a:pPr>
            <a:r>
              <a:rPr lang="en"/>
              <a:t>Another popular set of movement keys is H (left), J (down), K (up), and L (right)... you could choose to support those as well.</a:t>
            </a:r>
            <a:endParaRPr/>
          </a:p>
          <a:p>
            <a:pPr indent="0" lvl="0" marL="0" rtl="0" algn="l">
              <a:spcBef>
                <a:spcPts val="1200"/>
              </a:spcBef>
              <a:spcAft>
                <a:spcPts val="1200"/>
              </a:spcAft>
              <a:buNone/>
            </a:pPr>
            <a:r>
              <a:rPr lang="en"/>
              <a:t>(10 points)</a:t>
            </a:r>
            <a:endParaRPr/>
          </a:p>
        </p:txBody>
      </p:sp>
      <p:pic>
        <p:nvPicPr>
          <p:cNvPr id="142" name="Google Shape;142;p26"/>
          <p:cNvPicPr preferRelativeResize="0"/>
          <p:nvPr/>
        </p:nvPicPr>
        <p:blipFill>
          <a:blip r:embed="rId3">
            <a:alphaModFix/>
          </a:blip>
          <a:stretch>
            <a:fillRect/>
          </a:stretch>
        </p:blipFill>
        <p:spPr>
          <a:xfrm>
            <a:off x="5768575" y="1152475"/>
            <a:ext cx="3184500" cy="2119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Add a monster</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Add a new MazeObject subclass which is a monster/creature of some kind that wil</a:t>
            </a:r>
            <a:r>
              <a:rPr lang="en"/>
              <a:t>l </a:t>
            </a:r>
            <a:r>
              <a:rPr lang="en"/>
              <a:t>chase the player.</a:t>
            </a:r>
            <a:endParaRPr/>
          </a:p>
          <a:p>
            <a:pPr indent="0" lvl="0" marL="0" rtl="0" algn="l">
              <a:spcBef>
                <a:spcPts val="1200"/>
              </a:spcBef>
              <a:spcAft>
                <a:spcPts val="0"/>
              </a:spcAft>
              <a:buNone/>
            </a:pPr>
            <a:r>
              <a:rPr lang="en"/>
              <a:t>Register it with the MazeObjectFactory. </a:t>
            </a:r>
            <a:r>
              <a:rPr lang="en"/>
              <a:t>You will need to supply an image file, just like you did in Step 2.</a:t>
            </a:r>
            <a:endParaRPr/>
          </a:p>
          <a:p>
            <a:pPr indent="0" lvl="0" marL="0" rtl="0" algn="l">
              <a:spcBef>
                <a:spcPts val="1200"/>
              </a:spcBef>
              <a:spcAft>
                <a:spcPts val="0"/>
              </a:spcAft>
              <a:buNone/>
            </a:pPr>
            <a:r>
              <a:rPr lang="en"/>
              <a:t>Upload your image file to replit and override the getImagePath method in your subclass to return the filename of the image.</a:t>
            </a:r>
            <a:endParaRPr/>
          </a:p>
          <a:p>
            <a:pPr indent="0" lvl="0" marL="0" rtl="0" algn="l">
              <a:spcBef>
                <a:spcPts val="1200"/>
              </a:spcBef>
              <a:spcAft>
                <a:spcPts val="0"/>
              </a:spcAft>
              <a:buNone/>
            </a:pPr>
            <a:r>
              <a:rPr lang="en"/>
              <a:t>Add some instances of your creature subclass to maze.txt in different parts of your maze.</a:t>
            </a:r>
            <a:endParaRPr/>
          </a:p>
          <a:p>
            <a:pPr indent="0" lvl="0" marL="0" rtl="0" algn="l">
              <a:spcBef>
                <a:spcPts val="1200"/>
              </a:spcBef>
              <a:spcAft>
                <a:spcPts val="1200"/>
              </a:spcAft>
              <a:buNone/>
            </a:pPr>
            <a:r>
              <a:rPr lang="en"/>
              <a:t>You can make multiple classes of creature if you want, but only one is required. (10 points)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MazeObject.java - methods to override in subclasses</a:t>
            </a:r>
            <a:endParaRPr/>
          </a:p>
        </p:txBody>
      </p:sp>
      <p:pic>
        <p:nvPicPr>
          <p:cNvPr id="154" name="Google Shape;154;p28"/>
          <p:cNvPicPr preferRelativeResize="0"/>
          <p:nvPr/>
        </p:nvPicPr>
        <p:blipFill>
          <a:blip r:embed="rId3">
            <a:alphaModFix/>
          </a:blip>
          <a:stretch>
            <a:fillRect/>
          </a:stretch>
        </p:blipFill>
        <p:spPr>
          <a:xfrm>
            <a:off x="889813" y="1170125"/>
            <a:ext cx="7364376" cy="362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Animate your monsters</a:t>
            </a:r>
            <a:endParaRPr/>
          </a:p>
        </p:txBody>
      </p:sp>
      <p:sp>
        <p:nvSpPr>
          <p:cNvPr id="160" name="Google Shape;16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Make the creatures move when the game invokes the "tick" method. look at the logic in Dog.java for inspiration. You will need to override the tick method in your monster subclass.</a:t>
            </a:r>
            <a:endParaRPr/>
          </a:p>
          <a:p>
            <a:pPr indent="0" lvl="0" marL="0" rtl="0" algn="l">
              <a:spcBef>
                <a:spcPts val="1200"/>
              </a:spcBef>
              <a:spcAft>
                <a:spcPts val="1200"/>
              </a:spcAft>
              <a:buNone/>
            </a:pPr>
            <a:r>
              <a:rPr lang="en"/>
              <a:t>(10 points)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Add an Item</a:t>
            </a:r>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Item abstract class can be subclassed to put items in the game.</a:t>
            </a:r>
            <a:endParaRPr/>
          </a:p>
          <a:p>
            <a:pPr indent="0" lvl="0" marL="0" rtl="0" algn="l">
              <a:spcBef>
                <a:spcPts val="1200"/>
              </a:spcBef>
              <a:spcAft>
                <a:spcPts val="0"/>
              </a:spcAft>
              <a:buNone/>
            </a:pPr>
            <a:r>
              <a:rPr lang="en"/>
              <a:t>The way items behave in this game is that you pick them up by running over them.</a:t>
            </a:r>
            <a:endParaRPr/>
          </a:p>
          <a:p>
            <a:pPr indent="0" lvl="0" marL="0" rtl="0" algn="l">
              <a:spcBef>
                <a:spcPts val="1200"/>
              </a:spcBef>
              <a:spcAft>
                <a:spcPts val="0"/>
              </a:spcAft>
              <a:buNone/>
            </a:pPr>
            <a:r>
              <a:rPr lang="en"/>
              <a:t>The only item that comes out of the box is PieceOfTrash, which is trash spread around the maze which you can pick up as an (uncredited) good deed.</a:t>
            </a:r>
            <a:endParaRPr/>
          </a:p>
          <a:p>
            <a:pPr indent="0" lvl="0" marL="0" rtl="0" algn="l">
              <a:spcBef>
                <a:spcPts val="1200"/>
              </a:spcBef>
              <a:spcAft>
                <a:spcPts val="0"/>
              </a:spcAft>
              <a:buNone/>
            </a:pPr>
            <a:r>
              <a:rPr lang="en"/>
              <a:t>Add your own Item subclass which has more in-game significance, like a key to unlock the door out of the maze. You'll need to find another image file to represent the item, and upload it into the replit. Place your item(s) around the maze.</a:t>
            </a:r>
            <a:endParaRPr/>
          </a:p>
          <a:p>
            <a:pPr indent="0" lvl="0" marL="0" rtl="0" algn="l">
              <a:spcBef>
                <a:spcPts val="1200"/>
              </a:spcBef>
              <a:spcAft>
                <a:spcPts val="0"/>
              </a:spcAft>
              <a:buNone/>
            </a:pPr>
            <a:r>
              <a:rPr lang="en"/>
              <a:t>(10 points)</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#7 Make a losing scenario</a:t>
            </a:r>
            <a:endParaRPr/>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game needs a way for the player to lose!</a:t>
            </a:r>
            <a:endParaRPr/>
          </a:p>
          <a:p>
            <a:pPr indent="0" lvl="0" marL="0" rtl="0" algn="l">
              <a:spcBef>
                <a:spcPts val="1200"/>
              </a:spcBef>
              <a:spcAft>
                <a:spcPts val="0"/>
              </a:spcAft>
              <a:buNone/>
            </a:pPr>
            <a:r>
              <a:rPr lang="en"/>
              <a:t>If the player bumps into one of the creatures or is bumped by it, the player should lose and the game should end.</a:t>
            </a:r>
            <a:endParaRPr/>
          </a:p>
          <a:p>
            <a:pPr indent="0" lvl="0" marL="0" rtl="0" algn="l">
              <a:spcBef>
                <a:spcPts val="1200"/>
              </a:spcBef>
              <a:spcAft>
                <a:spcPts val="0"/>
              </a:spcAft>
              <a:buNone/>
            </a:pPr>
            <a:r>
              <a:rPr lang="en"/>
              <a:t>The game can be ended by invoking the gameOver method of the Game object. (20 points)</a:t>
            </a:r>
            <a:endParaRPr/>
          </a:p>
          <a:p>
            <a:pPr indent="0" lvl="0" marL="0" rtl="0" algn="l">
              <a:spcBef>
                <a:spcPts val="1200"/>
              </a:spcBef>
              <a:spcAft>
                <a:spcPts val="1200"/>
              </a:spcAft>
              <a:buNone/>
            </a:pPr>
            <a:r>
              <a:rPr lang="en"/>
              <a:t>(You can add a more elaborate combat scenario if you want, like a concept of player health and monster health and the ability to hit and be hit multiple times.)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Unit 9 Project</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#8 Make a winning scenario</a:t>
            </a:r>
            <a:endParaRPr/>
          </a:p>
        </p:txBody>
      </p:sp>
      <p:sp>
        <p:nvSpPr>
          <p:cNvPr id="178" name="Google Shape;17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The game needs a better way to win! Currently, the player wins the game by finding the exit of the maze and walking out.</a:t>
            </a:r>
            <a:endParaRPr/>
          </a:p>
          <a:p>
            <a:pPr indent="0" lvl="0" marL="0" rtl="0" algn="l">
              <a:spcBef>
                <a:spcPts val="1200"/>
              </a:spcBef>
              <a:spcAft>
                <a:spcPts val="0"/>
              </a:spcAft>
              <a:buNone/>
            </a:pPr>
            <a:r>
              <a:rPr lang="en"/>
              <a:t>Make it a little harder to win the game... but you can decide how you want the game to be won.</a:t>
            </a:r>
            <a:endParaRPr/>
          </a:p>
          <a:p>
            <a:pPr indent="0" lvl="0" marL="0" rtl="0" algn="l">
              <a:spcBef>
                <a:spcPts val="1200"/>
              </a:spcBef>
              <a:spcAft>
                <a:spcPts val="0"/>
              </a:spcAft>
              <a:buNone/>
            </a:pPr>
            <a:r>
              <a:rPr lang="en"/>
              <a:t>One idea is spread some items around the maze, and the user must collect all of them to unlock the way out.</a:t>
            </a:r>
            <a:endParaRPr/>
          </a:p>
          <a:p>
            <a:pPr indent="0" lvl="0" marL="0" rtl="0" algn="l">
              <a:spcBef>
                <a:spcPts val="1200"/>
              </a:spcBef>
              <a:spcAft>
                <a:spcPts val="0"/>
              </a:spcAft>
              <a:buNone/>
            </a:pPr>
            <a:r>
              <a:rPr lang="en"/>
              <a:t>Note how the Player class overrides the moveTo method and ends the game if the player moves off the map.</a:t>
            </a:r>
            <a:endParaRPr/>
          </a:p>
          <a:p>
            <a:pPr indent="0" lvl="0" marL="0" rtl="0" algn="l">
              <a:spcBef>
                <a:spcPts val="1200"/>
              </a:spcBef>
              <a:spcAft>
                <a:spcPts val="0"/>
              </a:spcAft>
              <a:buNone/>
            </a:pPr>
            <a:r>
              <a:rPr lang="en"/>
              <a:t>Change that to block them unless your winning criteria have been met.</a:t>
            </a:r>
            <a:endParaRPr/>
          </a:p>
          <a:p>
            <a:pPr indent="0" lvl="0" marL="0" rtl="0" algn="l">
              <a:spcBef>
                <a:spcPts val="1200"/>
              </a:spcBef>
              <a:spcAft>
                <a:spcPts val="1200"/>
              </a:spcAft>
              <a:buNone/>
            </a:pPr>
            <a:r>
              <a:rPr lang="en"/>
              <a:t>(20 points)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Rogue</a:t>
            </a:r>
            <a:endParaRPr/>
          </a:p>
        </p:txBody>
      </p:sp>
      <p:sp>
        <p:nvSpPr>
          <p:cNvPr id="67" name="Google Shape;67;p15"/>
          <p:cNvSpPr txBox="1"/>
          <p:nvPr>
            <p:ph idx="1" type="body"/>
          </p:nvPr>
        </p:nvSpPr>
        <p:spPr>
          <a:xfrm>
            <a:off x="311700" y="1152475"/>
            <a:ext cx="3546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Rogue is a classic text-mode video game from the 80s. It spawned many similar games which are referred to as "Rogue-like." It ran on DOS systems (IBM PC), but also on Unix systems.</a:t>
            </a:r>
            <a:endParaRPr/>
          </a:p>
        </p:txBody>
      </p:sp>
      <p:pic>
        <p:nvPicPr>
          <p:cNvPr id="68" name="Google Shape;68;p15" title="Rogue.mp4">
            <a:hlinkClick r:id="rId3"/>
          </p:cNvPr>
          <p:cNvPicPr preferRelativeResize="0"/>
          <p:nvPr/>
        </p:nvPicPr>
        <p:blipFill>
          <a:blip r:embed="rId4">
            <a:alphaModFix/>
          </a:blip>
          <a:stretch>
            <a:fillRect/>
          </a:stretch>
        </p:blipFill>
        <p:spPr>
          <a:xfrm>
            <a:off x="42603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Maze Game</a:t>
            </a:r>
            <a:endParaRPr/>
          </a:p>
        </p:txBody>
      </p:sp>
      <p:sp>
        <p:nvSpPr>
          <p:cNvPr id="74" name="Google Shape;74;p16"/>
          <p:cNvSpPr txBox="1"/>
          <p:nvPr>
            <p:ph idx="1" type="body"/>
          </p:nvPr>
        </p:nvSpPr>
        <p:spPr>
          <a:xfrm>
            <a:off x="311700" y="1152475"/>
            <a:ext cx="2244300" cy="367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Unit 9 Project is a Rogue-like maze game.</a:t>
            </a:r>
            <a:endParaRPr/>
          </a:p>
          <a:p>
            <a:pPr indent="0" lvl="0" marL="0" rtl="0" algn="l">
              <a:spcBef>
                <a:spcPts val="1200"/>
              </a:spcBef>
              <a:spcAft>
                <a:spcPts val="1200"/>
              </a:spcAft>
              <a:buNone/>
            </a:pPr>
            <a:r>
              <a:rPr lang="en"/>
              <a:t>Out of the box, this is a working maze game. But you will write new subclasses to enhance it, and add your own personal stamp to it.</a:t>
            </a:r>
            <a:endParaRPr/>
          </a:p>
        </p:txBody>
      </p:sp>
      <p:pic>
        <p:nvPicPr>
          <p:cNvPr id="75" name="Google Shape;75;p16" title="Maze Demo.mp4">
            <a:hlinkClick r:id="rId3"/>
          </p:cNvPr>
          <p:cNvPicPr preferRelativeResize="0"/>
          <p:nvPr/>
        </p:nvPicPr>
        <p:blipFill>
          <a:blip r:embed="rId4">
            <a:alphaModFix/>
          </a:blip>
          <a:stretch>
            <a:fillRect/>
          </a:stretch>
        </p:blipFill>
        <p:spPr>
          <a:xfrm>
            <a:off x="2830201" y="320963"/>
            <a:ext cx="6002100" cy="450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81" name="Google Shape;81;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82" name="Google Shape;82;p17"/>
          <p:cNvPicPr preferRelativeResize="0"/>
          <p:nvPr/>
        </p:nvPicPr>
        <p:blipFill>
          <a:blip r:embed="rId3">
            <a:alphaModFix/>
          </a:blip>
          <a:stretch>
            <a:fillRect/>
          </a:stretch>
        </p:blipFill>
        <p:spPr>
          <a:xfrm>
            <a:off x="87783" y="0"/>
            <a:ext cx="8968433"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167050" y="1098650"/>
            <a:ext cx="5235600" cy="2946200"/>
          </a:xfrm>
          <a:prstGeom prst="rect">
            <a:avLst/>
          </a:prstGeom>
          <a:noFill/>
          <a:ln>
            <a:noFill/>
          </a:ln>
        </p:spPr>
      </p:pic>
      <p:pic>
        <p:nvPicPr>
          <p:cNvPr id="88" name="Google Shape;88;p18"/>
          <p:cNvPicPr preferRelativeResize="0"/>
          <p:nvPr/>
        </p:nvPicPr>
        <p:blipFill>
          <a:blip r:embed="rId4">
            <a:alphaModFix/>
          </a:blip>
          <a:stretch>
            <a:fillRect/>
          </a:stretch>
        </p:blipFill>
        <p:spPr>
          <a:xfrm>
            <a:off x="6143651" y="228600"/>
            <a:ext cx="2466949" cy="2079647"/>
          </a:xfrm>
          <a:prstGeom prst="rect">
            <a:avLst/>
          </a:prstGeom>
          <a:noFill/>
          <a:ln>
            <a:noFill/>
          </a:ln>
        </p:spPr>
      </p:pic>
      <p:pic>
        <p:nvPicPr>
          <p:cNvPr id="89" name="Google Shape;89;p18"/>
          <p:cNvPicPr preferRelativeResize="0"/>
          <p:nvPr/>
        </p:nvPicPr>
        <p:blipFill>
          <a:blip r:embed="rId5">
            <a:alphaModFix/>
          </a:blip>
          <a:stretch>
            <a:fillRect/>
          </a:stretch>
        </p:blipFill>
        <p:spPr>
          <a:xfrm>
            <a:off x="5529900" y="2425450"/>
            <a:ext cx="3537900" cy="2321750"/>
          </a:xfrm>
          <a:prstGeom prst="rect">
            <a:avLst/>
          </a:prstGeom>
          <a:noFill/>
          <a:ln>
            <a:noFill/>
          </a:ln>
        </p:spPr>
      </p:pic>
      <p:grpSp>
        <p:nvGrpSpPr>
          <p:cNvPr id="90" name="Google Shape;90;p18"/>
          <p:cNvGrpSpPr/>
          <p:nvPr/>
        </p:nvGrpSpPr>
        <p:grpSpPr>
          <a:xfrm>
            <a:off x="6294863" y="231500"/>
            <a:ext cx="1454100" cy="260400"/>
            <a:chOff x="6294863" y="231500"/>
            <a:chExt cx="1454100" cy="260400"/>
          </a:xfrm>
        </p:grpSpPr>
        <p:sp>
          <p:nvSpPr>
            <p:cNvPr id="91" name="Google Shape;91;p18"/>
            <p:cNvSpPr/>
            <p:nvPr/>
          </p:nvSpPr>
          <p:spPr>
            <a:xfrm>
              <a:off x="6395000" y="307700"/>
              <a:ext cx="1041600" cy="16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nvSpPr>
          <p:spPr>
            <a:xfrm>
              <a:off x="6294863" y="231500"/>
              <a:ext cx="1454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3"/>
                  </a:solidFill>
                </a:rPr>
                <a:t>Student Registration</a:t>
              </a:r>
              <a:endParaRPr b="1" sz="800">
                <a:solidFill>
                  <a:schemeClr val="accent3"/>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the beginning, there was the command line...</a:t>
            </a:r>
            <a:endParaRPr/>
          </a:p>
        </p:txBody>
      </p:sp>
      <p:sp>
        <p:nvSpPr>
          <p:cNvPr id="98" name="Google Shape;98;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Console / Command Line (CLI) Applications</a:t>
            </a:r>
            <a:endParaRPr b="1"/>
          </a:p>
          <a:p>
            <a:pPr indent="0" lvl="0" marL="0" rtl="0" algn="l">
              <a:spcBef>
                <a:spcPts val="1200"/>
              </a:spcBef>
              <a:spcAft>
                <a:spcPts val="0"/>
              </a:spcAft>
              <a:buNone/>
            </a:pPr>
            <a:r>
              <a:rPr lang="en"/>
              <a:t>Read from Standard Input (usually keyboard)</a:t>
            </a:r>
            <a:endParaRPr/>
          </a:p>
          <a:p>
            <a:pPr indent="0" lvl="0" marL="0" rtl="0" algn="l">
              <a:spcBef>
                <a:spcPts val="1200"/>
              </a:spcBef>
              <a:spcAft>
                <a:spcPts val="0"/>
              </a:spcAft>
              <a:buNone/>
            </a:pPr>
            <a:r>
              <a:rPr lang="en"/>
              <a:t>Write to Standard Output (usually a console window)</a:t>
            </a:r>
            <a:endParaRPr/>
          </a:p>
          <a:p>
            <a:pPr indent="0" lvl="0" marL="0" rtl="0" algn="l">
              <a:spcBef>
                <a:spcPts val="1200"/>
              </a:spcBef>
              <a:spcAft>
                <a:spcPts val="0"/>
              </a:spcAft>
              <a:buNone/>
            </a:pPr>
            <a:r>
              <a:rPr lang="en"/>
              <a:t>May have their own command loop</a:t>
            </a:r>
            <a:endParaRPr/>
          </a:p>
          <a:p>
            <a:pPr indent="0" lvl="0" marL="0" rtl="0" algn="l">
              <a:spcBef>
                <a:spcPts val="1200"/>
              </a:spcBef>
              <a:spcAft>
                <a:spcPts val="0"/>
              </a:spcAft>
              <a:buNone/>
            </a:pPr>
            <a:r>
              <a:rPr lang="en"/>
              <a:t>May be invoked from the OS command line</a:t>
            </a:r>
            <a:endParaRPr/>
          </a:p>
          <a:p>
            <a:pPr indent="0" lvl="0" marL="0" rtl="0" algn="l">
              <a:spcBef>
                <a:spcPts val="1200"/>
              </a:spcBef>
              <a:spcAft>
                <a:spcPts val="0"/>
              </a:spcAft>
              <a:buNone/>
            </a:pPr>
            <a:r>
              <a:rPr lang="en"/>
              <a:t>Pretty much what interacting with a computer was like until, say, the arrival of the original Mac in 1984</a:t>
            </a:r>
            <a:endParaRPr/>
          </a:p>
          <a:p>
            <a:pPr indent="0" lvl="0" marL="0" rtl="0" algn="l">
              <a:spcBef>
                <a:spcPts val="1200"/>
              </a:spcBef>
              <a:spcAft>
                <a:spcPts val="1200"/>
              </a:spcAft>
              <a:buNone/>
            </a:pPr>
            <a:r>
              <a:rPr lang="en"/>
              <a:t>Still used every day by developers, but billions of people have probably never seen one</a:t>
            </a:r>
            <a:endParaRPr/>
          </a:p>
        </p:txBody>
      </p:sp>
      <p:sp>
        <p:nvSpPr>
          <p:cNvPr id="99" name="Google Shape;99;p19"/>
          <p:cNvSpPr txBox="1"/>
          <p:nvPr>
            <p:ph idx="2" type="body"/>
          </p:nvPr>
        </p:nvSpPr>
        <p:spPr>
          <a:xfrm>
            <a:off x="4832400" y="1152475"/>
            <a:ext cx="3999900" cy="3704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WIMP / GUI Applications</a:t>
            </a:r>
            <a:endParaRPr b="1"/>
          </a:p>
          <a:p>
            <a:pPr indent="0" lvl="0" marL="0" rtl="0" algn="l">
              <a:spcBef>
                <a:spcPts val="1200"/>
              </a:spcBef>
              <a:spcAft>
                <a:spcPts val="0"/>
              </a:spcAft>
              <a:buNone/>
            </a:pPr>
            <a:r>
              <a:rPr lang="en"/>
              <a:t>Often launched using an icon from the Windows/Mac/Linux OS desktop, which itself is a GUI application</a:t>
            </a:r>
            <a:endParaRPr/>
          </a:p>
          <a:p>
            <a:pPr indent="0" lvl="0" marL="0" rtl="0" algn="l">
              <a:spcBef>
                <a:spcPts val="1200"/>
              </a:spcBef>
              <a:spcAft>
                <a:spcPts val="0"/>
              </a:spcAft>
              <a:buNone/>
            </a:pPr>
            <a:r>
              <a:rPr lang="en"/>
              <a:t>Initialization creates a hierarchy of UI components (e.g., JFrame, JLabel, JPanel)</a:t>
            </a:r>
            <a:endParaRPr/>
          </a:p>
          <a:p>
            <a:pPr indent="0" lvl="0" marL="0" rtl="0" algn="l">
              <a:spcBef>
                <a:spcPts val="1200"/>
              </a:spcBef>
              <a:spcAft>
                <a:spcPts val="0"/>
              </a:spcAft>
              <a:buNone/>
            </a:pPr>
            <a:r>
              <a:rPr lang="en"/>
              <a:t>Main loop is an </a:t>
            </a:r>
            <a:r>
              <a:rPr b="1" lang="en"/>
              <a:t>event loop</a:t>
            </a:r>
            <a:r>
              <a:rPr lang="en"/>
              <a:t>, usually part of the GUI framework</a:t>
            </a:r>
            <a:endParaRPr/>
          </a:p>
          <a:p>
            <a:pPr indent="0" lvl="0" marL="0" rtl="0" algn="l">
              <a:spcBef>
                <a:spcPts val="1200"/>
              </a:spcBef>
              <a:spcAft>
                <a:spcPts val="0"/>
              </a:spcAft>
              <a:buNone/>
            </a:pPr>
            <a:r>
              <a:rPr lang="en"/>
              <a:t>Interaction with the user is handled through </a:t>
            </a:r>
            <a:r>
              <a:rPr b="1" lang="en"/>
              <a:t>event objects</a:t>
            </a:r>
            <a:r>
              <a:rPr lang="en"/>
              <a:t>: mouse clicks, key presses, text field changed, repeating timer fired</a:t>
            </a:r>
            <a:endParaRPr/>
          </a:p>
          <a:p>
            <a:pPr indent="0" lvl="0" marL="0" rtl="0" algn="l">
              <a:spcBef>
                <a:spcPts val="1200"/>
              </a:spcBef>
              <a:spcAft>
                <a:spcPts val="0"/>
              </a:spcAft>
              <a:buNone/>
            </a:pPr>
            <a:r>
              <a:rPr lang="en"/>
              <a:t>In Java Swing, classes register themselves as </a:t>
            </a:r>
            <a:r>
              <a:rPr b="1" lang="en"/>
              <a:t>listeners</a:t>
            </a:r>
            <a:r>
              <a:rPr lang="en"/>
              <a:t> for events.</a:t>
            </a:r>
            <a:endParaRPr/>
          </a:p>
          <a:p>
            <a:pPr indent="0" lvl="0" marL="0" rtl="0" algn="l">
              <a:spcBef>
                <a:spcPts val="1200"/>
              </a:spcBef>
              <a:spcAft>
                <a:spcPts val="1200"/>
              </a:spcAft>
              <a:buNone/>
            </a:pPr>
            <a:r>
              <a:rPr lang="en"/>
              <a:t>The way most desktop and mobile apps are built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 name="Google Shape;105;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6" name="Google Shape;106;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20"/>
          <p:cNvPicPr preferRelativeResize="0"/>
          <p:nvPr/>
        </p:nvPicPr>
        <p:blipFill>
          <a:blip r:embed="rId3">
            <a:alphaModFix/>
          </a:blip>
          <a:stretch>
            <a:fillRect/>
          </a:stretch>
        </p:blipFill>
        <p:spPr>
          <a:xfrm>
            <a:off x="3687425" y="550725"/>
            <a:ext cx="5297276" cy="3972951"/>
          </a:xfrm>
          <a:prstGeom prst="rect">
            <a:avLst/>
          </a:prstGeom>
          <a:noFill/>
          <a:ln>
            <a:noFill/>
          </a:ln>
        </p:spPr>
      </p:pic>
      <p:pic>
        <p:nvPicPr>
          <p:cNvPr id="108" name="Google Shape;108;p20"/>
          <p:cNvPicPr preferRelativeResize="0"/>
          <p:nvPr/>
        </p:nvPicPr>
        <p:blipFill>
          <a:blip r:embed="rId4">
            <a:alphaModFix/>
          </a:blip>
          <a:stretch>
            <a:fillRect/>
          </a:stretch>
        </p:blipFill>
        <p:spPr>
          <a:xfrm>
            <a:off x="-12" y="242450"/>
            <a:ext cx="3857626"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Rubric</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